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64" r:id="rId4"/>
    <p:sldId id="273" r:id="rId5"/>
    <p:sldId id="274" r:id="rId6"/>
    <p:sldId id="275" r:id="rId7"/>
    <p:sldId id="272" r:id="rId8"/>
    <p:sldId id="276" r:id="rId9"/>
    <p:sldId id="259" r:id="rId10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shar Mule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62C53B"/>
    <a:srgbClr val="008000"/>
    <a:srgbClr val="6E5552"/>
    <a:srgbClr val="0C788E"/>
    <a:srgbClr val="660066"/>
    <a:srgbClr val="800080"/>
    <a:srgbClr val="422C16"/>
    <a:srgbClr val="32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4652" autoAdjust="0"/>
  </p:normalViewPr>
  <p:slideViewPr>
    <p:cSldViewPr showGuides="1">
      <p:cViewPr varScale="1">
        <p:scale>
          <a:sx n="78" d="100"/>
          <a:sy n="78" d="100"/>
        </p:scale>
        <p:origin x="12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C91322-56F9-4243-8577-AE3B1E23D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F5CF6-162D-4E6D-B2E3-E9F2495A34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48AD883-42D4-4445-8D44-0486A1EC666C}" type="datetimeFigureOut">
              <a:rPr lang="en-US"/>
              <a:pPr>
                <a:defRPr/>
              </a:pPr>
              <a:t>2/11/2022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8BC873-EE3B-4EF1-BEA6-D234428F69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C648D9-183C-444A-B85B-EB9A73DC8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4F864-47B8-4CCE-9FFD-FE2E9B142E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E1D7A-FB03-4B38-850C-3275711B4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56C7BE-0C0F-4DB3-A174-7A461CD93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6C7BE-0C0F-4DB3-A174-7A461CD93AE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39398-6941-4636-867E-EB3B8626A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D02E12-4F4F-4E36-98D1-CDEAFE7B9C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82C6CF-E000-44E1-B85C-43DC54EBA4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221DC-836E-4045-8CDD-9E428F5AD17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5438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5B58B-429D-45E9-BDBC-5CADD4903F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AD49E2-0AEE-48A0-B408-2A53D957A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311674-C11E-43EF-99FA-3C37488346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E3ACF-8648-48AE-B02A-0842EFB2EC8A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9519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7677AE-3562-4288-9742-0046D2E7E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C8DE8-77C1-49F7-A346-8C483A9CE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B9F7EA-AD76-41CA-A3AB-0183AD7E57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86EFC-88B9-4C69-B6DF-4C0FDE41C23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5135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95AC3F-036C-4577-9B38-89FC7CB2C7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7BB523-5BF0-4EB3-BD92-2486D2136D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E1DBA9-D98A-459D-9751-B90A297BD6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9DA7A-76FE-4CAD-AD36-A03FB9302D3E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9468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6937F5-B87D-49F1-93CF-3D92A216D5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AB735B-6BF2-4863-8B60-15D8FADCDB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66C976-2CDF-4490-B258-0FF213BE8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1520D-8D10-4730-ADC8-D661FF502CE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515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A49C4-4433-4650-9834-06D36631B6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FD3561-7FAE-42DB-848A-28B97BADDA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26F3D3-6778-4C17-B7C5-202D4F95B9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72494-CF4F-4DFB-97F2-D52C7E1300E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65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933E85-FA34-4FD0-A7AF-7DB3F92DD8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599C559-5F52-4450-A4FF-8078E493A7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AC6A72E-894D-4878-89B5-4A4843B3C3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15148-2BF1-4FD8-B1D1-B73620568599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265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26FDC92-D1C6-4EDA-9A2B-013743DFE5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E5FF17-BA13-45AA-82DF-8AB74A9F65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7CAD7C-60C9-4C48-8BD9-E4A3002A5F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3DF3F-E2DE-45F0-8D91-E78F86D311E3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1954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AB3D52-5887-45D2-BCC0-CAFEE9E761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4347B2-BB46-430C-856B-ABD6EE8EC0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37D3CE-FD50-4254-8D3B-5830A85ED5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C4CBA-D05E-4442-978D-1D3A4EF2886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048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066F8-3F05-4B12-BB8D-4620ABADB6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9F48C-9878-49CC-906C-18340476E3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B76E8-6ED2-4E00-813F-5A89837B87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8360D-A978-4248-BC50-A4CDF54DEB99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0451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0616D-01D1-4095-8D8D-CC8385D985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BF1D5-86D3-481A-AAF7-EA90D35078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19543-70AB-4F08-966D-3D190DA768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B0601-5926-414C-8EB6-A9580E98F2B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9408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99F5FD1-E7B7-467F-94A5-995DF318F5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85738D9-C5E3-4606-98F4-C3E56C936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09FD99-1C39-4D16-AC22-EDD8E34ACBB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FE6810-AC7F-4582-B30E-DCC134DBCF1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4CD206D-C2F8-4662-A200-1BC8525625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A8689E2-C38D-487F-945B-259750F6427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audio" Target="../media/media6.m4a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audio" Target="../media/media8.m4a"/><Relationship Id="rId7" Type="http://schemas.openxmlformats.org/officeDocument/2006/relationships/image" Target="../media/image23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>
            <a:extLst>
              <a:ext uri="{FF2B5EF4-FFF2-40B4-BE49-F238E27FC236}">
                <a16:creationId xmlns:a16="http://schemas.microsoft.com/office/drawing/2014/main" id="{592B13B0-03E9-452B-981A-33EE5303A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39788"/>
            <a:ext cx="34718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1F501-5FC6-42E8-B9F6-B8A5A9597483}"/>
              </a:ext>
            </a:extLst>
          </p:cNvPr>
          <p:cNvSpPr txBox="1"/>
          <p:nvPr/>
        </p:nvSpPr>
        <p:spPr>
          <a:xfrm>
            <a:off x="1387475" y="1662113"/>
            <a:ext cx="31845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Safety</a:t>
            </a:r>
          </a:p>
        </p:txBody>
      </p:sp>
      <p:sp>
        <p:nvSpPr>
          <p:cNvPr id="3076" name="TextBox 7">
            <a:extLst>
              <a:ext uri="{FF2B5EF4-FFF2-40B4-BE49-F238E27FC236}">
                <a16:creationId xmlns:a16="http://schemas.microsoft.com/office/drawing/2014/main" id="{0D2FC364-0C58-420F-ACF2-17A2AE276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910" y="5229200"/>
            <a:ext cx="1727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Presented by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Tushar Muley</a:t>
            </a:r>
          </a:p>
        </p:txBody>
      </p:sp>
      <p:pic>
        <p:nvPicPr>
          <p:cNvPr id="3077" name="Picture 10">
            <a:extLst>
              <a:ext uri="{FF2B5EF4-FFF2-40B4-BE49-F238E27FC236}">
                <a16:creationId xmlns:a16="http://schemas.microsoft.com/office/drawing/2014/main" id="{C0D6FBA7-2A41-4A5B-ACA9-BD53923C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87388"/>
            <a:ext cx="16891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EC44C2-C7EA-46CA-9517-778D8E052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5"/>
    </mc:Choice>
    <mc:Fallback xmlns="">
      <p:transition spd="slow" advTm="26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 the Shelf Numbers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2E9DCE-C2C3-4B73-B8AC-68A1F0A07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558084"/>
            <a:ext cx="2016224" cy="283270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Airline Phases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7DCB8-027C-4CD7-A900-FF4EF5CA9E72}"/>
              </a:ext>
            </a:extLst>
          </p:cNvPr>
          <p:cNvSpPr txBox="1"/>
          <p:nvPr/>
        </p:nvSpPr>
        <p:spPr>
          <a:xfrm>
            <a:off x="2274526" y="1455167"/>
            <a:ext cx="62579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Takeoffs and Initial Climb</a:t>
            </a:r>
          </a:p>
          <a:p>
            <a:r>
              <a:rPr lang="en-US" sz="1400" b="1" dirty="0">
                <a:solidFill>
                  <a:srgbClr val="FF9933"/>
                </a:solidFill>
              </a:rPr>
              <a:t>2% of the time | Cause 14% of all fatalities | 6% of the 14% are onboard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9B7B0-82BE-4482-9AC6-9EB7E9383864}"/>
              </a:ext>
            </a:extLst>
          </p:cNvPr>
          <p:cNvSpPr txBox="1"/>
          <p:nvPr/>
        </p:nvSpPr>
        <p:spPr>
          <a:xfrm>
            <a:off x="2274526" y="3117550"/>
            <a:ext cx="62579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Cursing</a:t>
            </a:r>
          </a:p>
          <a:p>
            <a:r>
              <a:rPr lang="en-US" sz="1400" b="1" dirty="0">
                <a:solidFill>
                  <a:srgbClr val="FF9933"/>
                </a:solidFill>
              </a:rPr>
              <a:t>57% of the time | Causes 11% of all fatalities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FD8F7-C644-46AE-B24C-08E45A201D04}"/>
              </a:ext>
            </a:extLst>
          </p:cNvPr>
          <p:cNvCxnSpPr/>
          <p:nvPr/>
        </p:nvCxnSpPr>
        <p:spPr>
          <a:xfrm>
            <a:off x="2130510" y="1253951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C463FF-2EFB-48D6-BF8E-B9E795140ED6}"/>
              </a:ext>
            </a:extLst>
          </p:cNvPr>
          <p:cNvCxnSpPr/>
          <p:nvPr/>
        </p:nvCxnSpPr>
        <p:spPr>
          <a:xfrm>
            <a:off x="2130510" y="4941168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8EEBA4-61B9-437E-8F13-A692706F70AE}"/>
              </a:ext>
            </a:extLst>
          </p:cNvPr>
          <p:cNvCxnSpPr/>
          <p:nvPr/>
        </p:nvCxnSpPr>
        <p:spPr>
          <a:xfrm>
            <a:off x="2130510" y="2918763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7589EF-6DE5-45F8-9C6C-CE6D1932954A}"/>
              </a:ext>
            </a:extLst>
          </p:cNvPr>
          <p:cNvSpPr txBox="1"/>
          <p:nvPr/>
        </p:nvSpPr>
        <p:spPr>
          <a:xfrm>
            <a:off x="2274526" y="4974555"/>
            <a:ext cx="62579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Landing and Destination</a:t>
            </a:r>
          </a:p>
          <a:p>
            <a:r>
              <a:rPr lang="en-US" sz="1400" b="1" dirty="0">
                <a:solidFill>
                  <a:srgbClr val="FF9933"/>
                </a:solidFill>
              </a:rPr>
              <a:t>4% of the time | Causes 46% of all fatalities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BA1DA8-E381-4CAE-BE19-66B046610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78518">
            <a:off x="579324" y="2802673"/>
            <a:ext cx="1013323" cy="1126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29A5DE-DB1F-4822-B938-4BBC89553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0" y="5013176"/>
            <a:ext cx="1268684" cy="7336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F4D88-9BA9-4D78-8CAA-E7DF504948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251"/>
            <a:ext cx="1601302" cy="6109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CDC6E6-8FCD-4D45-913C-5C1AAD9581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9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70"/>
    </mc:Choice>
    <mc:Fallback xmlns="">
      <p:transition spd="slow" advTm="128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9D7E1-38DA-452C-8FA6-C6F30ED24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0991"/>
            <a:ext cx="2880320" cy="1361324"/>
          </a:xfrm>
          <a:prstGeom prst="rect">
            <a:avLst/>
          </a:prstGeom>
        </p:spPr>
      </p:pic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Commercial Travel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2E9DCE-C2C3-4B73-B8AC-68A1F0A07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549275"/>
            <a:ext cx="4464050" cy="242888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Fatalities by different Commercial Travel Modes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0DDB1E-A72F-47A6-B491-3D0B80FCEA55}"/>
              </a:ext>
            </a:extLst>
          </p:cNvPr>
          <p:cNvSpPr/>
          <p:nvPr/>
        </p:nvSpPr>
        <p:spPr>
          <a:xfrm>
            <a:off x="211168" y="908720"/>
            <a:ext cx="8609304" cy="52571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38FFD-54E9-4964-BB67-D4F46E9934AB}"/>
              </a:ext>
            </a:extLst>
          </p:cNvPr>
          <p:cNvSpPr txBox="1"/>
          <p:nvPr/>
        </p:nvSpPr>
        <p:spPr>
          <a:xfrm>
            <a:off x="435682" y="3309045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36,096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41978-ED2C-4E86-ADED-6B59F6C7465D}"/>
              </a:ext>
            </a:extLst>
          </p:cNvPr>
          <p:cNvSpPr txBox="1"/>
          <p:nvPr/>
        </p:nvSpPr>
        <p:spPr>
          <a:xfrm>
            <a:off x="6265730" y="1412776"/>
            <a:ext cx="1114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287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15229-D45E-4296-AB5E-8A8A658AEC26}"/>
              </a:ext>
            </a:extLst>
          </p:cNvPr>
          <p:cNvSpPr txBox="1"/>
          <p:nvPr/>
        </p:nvSpPr>
        <p:spPr>
          <a:xfrm>
            <a:off x="3547852" y="3304533"/>
            <a:ext cx="111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268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73B4CCA-C609-4859-B618-1056011F70F4}"/>
              </a:ext>
            </a:extLst>
          </p:cNvPr>
          <p:cNvSpPr/>
          <p:nvPr/>
        </p:nvSpPr>
        <p:spPr>
          <a:xfrm rot="10800000">
            <a:off x="6372199" y="3258297"/>
            <a:ext cx="868742" cy="719888"/>
          </a:xfrm>
          <a:prstGeom prst="triangle">
            <a:avLst/>
          </a:prstGeom>
          <a:solidFill>
            <a:srgbClr val="008000"/>
          </a:solidFill>
          <a:ln>
            <a:solidFill>
              <a:srgbClr val="62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5A658F7-C6B4-4533-8871-83866B775647}"/>
              </a:ext>
            </a:extLst>
          </p:cNvPr>
          <p:cNvSpPr/>
          <p:nvPr/>
        </p:nvSpPr>
        <p:spPr>
          <a:xfrm>
            <a:off x="3649435" y="1087805"/>
            <a:ext cx="761507" cy="701936"/>
          </a:xfrm>
          <a:prstGeom prst="triangle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25FFD23-0377-4715-A549-0F759BD1513C}"/>
              </a:ext>
            </a:extLst>
          </p:cNvPr>
          <p:cNvSpPr/>
          <p:nvPr/>
        </p:nvSpPr>
        <p:spPr>
          <a:xfrm>
            <a:off x="858165" y="1137909"/>
            <a:ext cx="761507" cy="706915"/>
          </a:xfrm>
          <a:prstGeom prst="triangl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2CF42-0C9F-4B01-9C0F-5BAA699695D4}"/>
              </a:ext>
            </a:extLst>
          </p:cNvPr>
          <p:cNvSpPr txBox="1"/>
          <p:nvPr/>
        </p:nvSpPr>
        <p:spPr>
          <a:xfrm>
            <a:off x="370763" y="4437112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Automobile fatalities are trending </a:t>
            </a:r>
            <a:r>
              <a:rPr lang="en-US" b="1" dirty="0">
                <a:solidFill>
                  <a:srgbClr val="FF9933"/>
                </a:solidFill>
              </a:rPr>
              <a:t>higher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ever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 fatalities have </a:t>
            </a:r>
            <a:r>
              <a:rPr lang="en-US" b="1" dirty="0">
                <a:solidFill>
                  <a:srgbClr val="FF9933"/>
                </a:solidFill>
              </a:rPr>
              <a:t>risen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 the last few years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Airlines fatalities are trending </a:t>
            </a:r>
            <a:r>
              <a:rPr lang="en-US" b="1" dirty="0">
                <a:solidFill>
                  <a:srgbClr val="00B050"/>
                </a:solidFill>
              </a:rPr>
              <a:t>lower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26FB88-98AC-450E-903F-A6077EA46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49246"/>
            <a:ext cx="1015531" cy="14755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DBDB10-870D-4B71-80D9-A44387B3D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5" y="1895244"/>
            <a:ext cx="1528357" cy="13613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F3E264-5B19-411E-994A-32395047A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2"/>
    </mc:Choice>
    <mc:Fallback xmlns="">
      <p:transition spd="slow" advTm="2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>
            <a:extLst>
              <a:ext uri="{FF2B5EF4-FFF2-40B4-BE49-F238E27FC236}">
                <a16:creationId xmlns:a16="http://schemas.microsoft.com/office/drawing/2014/main" id="{C4F5DEFE-36CE-4BED-BF58-83205027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Slide Number Placeholder 6">
            <a:extLst>
              <a:ext uri="{FF2B5EF4-FFF2-40B4-BE49-F238E27FC236}">
                <a16:creationId xmlns:a16="http://schemas.microsoft.com/office/drawing/2014/main" id="{66D0D7FF-175B-4610-ACAE-3A1BE196D1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DE03C9-8BB4-424A-AAB1-CE898953C310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s-ES" altLang="en-US" sz="14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8D783C-AD9D-4B05-BB41-ED5C00E74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3106737" cy="212725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Airline Accidents by Manufacturer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02" name="TextBox 8">
            <a:extLst>
              <a:ext uri="{FF2B5EF4-FFF2-40B4-BE49-F238E27FC236}">
                <a16:creationId xmlns:a16="http://schemas.microsoft.com/office/drawing/2014/main" id="{7730F5EF-74F4-49A3-81D4-74736310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4103" name="TextBox 2">
            <a:extLst>
              <a:ext uri="{FF2B5EF4-FFF2-40B4-BE49-F238E27FC236}">
                <a16:creationId xmlns:a16="http://schemas.microsoft.com/office/drawing/2014/main" id="{030C132B-A580-4A42-BBA4-F8B154A6A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2" y="5589240"/>
            <a:ext cx="74168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Accidents at there lowest rate of</a:t>
            </a:r>
            <a:r>
              <a:rPr lang="en-US" altLang="en-US" sz="1600" dirty="0">
                <a:solidFill>
                  <a:schemeClr val="accent2"/>
                </a:solidFill>
              </a:rPr>
              <a:t> </a:t>
            </a:r>
            <a:r>
              <a:rPr lang="en-US" altLang="en-US" sz="2400" b="1" dirty="0">
                <a:solidFill>
                  <a:srgbClr val="FF9933"/>
                </a:solidFill>
              </a:rPr>
              <a:t>0.12%</a:t>
            </a:r>
            <a:endParaRPr lang="en-US" altLang="en-US" sz="1600" dirty="0">
              <a:solidFill>
                <a:srgbClr val="FF9933"/>
              </a:solidFill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Over the last 6 years accidents are down while number of airlines is at the highest level in history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F4C6D-EB94-47C7-A34A-9FFD95795D6C}"/>
              </a:ext>
            </a:extLst>
          </p:cNvPr>
          <p:cNvSpPr txBox="1"/>
          <p:nvPr/>
        </p:nvSpPr>
        <p:spPr>
          <a:xfrm>
            <a:off x="684213" y="149225"/>
            <a:ext cx="28797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Manufacturer Safety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0948E-CE4D-4201-9312-FE40F121C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10" y="818602"/>
            <a:ext cx="8709978" cy="469863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6DF9F8-A75A-4402-A5CD-14DB72FC4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19"/>
    </mc:Choice>
    <mc:Fallback xmlns="">
      <p:transition spd="slow" advTm="3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 Related Accidents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2E9DCE-C2C3-4B73-B8AC-68A1F0A07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3568" y="549275"/>
            <a:ext cx="3744416" cy="142875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Number of Accidents in the Last 10 Years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5DA88-5199-4FAF-9367-90712348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863900"/>
            <a:ext cx="7704856" cy="422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4B88C-E5D6-42EE-A69F-4D0810528654}"/>
              </a:ext>
            </a:extLst>
          </p:cNvPr>
          <p:cNvSpPr txBox="1"/>
          <p:nvPr/>
        </p:nvSpPr>
        <p:spPr>
          <a:xfrm>
            <a:off x="899592" y="525693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Historical low accidents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Overall trend has been reduction in accidents</a:t>
            </a:r>
          </a:p>
        </p:txBody>
      </p:sp>
      <p:pic>
        <p:nvPicPr>
          <p:cNvPr id="9" name="Graphic 8" descr="Gauge">
            <a:extLst>
              <a:ext uri="{FF2B5EF4-FFF2-40B4-BE49-F238E27FC236}">
                <a16:creationId xmlns:a16="http://schemas.microsoft.com/office/drawing/2014/main" id="{E460561D-5642-48E4-9E82-845DF3A89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365" y="5887045"/>
            <a:ext cx="350267" cy="350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7BB7F-B6B1-4006-BE6B-A7EF8FD59483}"/>
              </a:ext>
            </a:extLst>
          </p:cNvPr>
          <p:cNvSpPr txBox="1"/>
          <p:nvPr/>
        </p:nvSpPr>
        <p:spPr>
          <a:xfrm>
            <a:off x="1187624" y="5867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Accident rate is 1.71 per million flights for 2020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A0EC59-72B0-4FB2-89F1-F79731719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32"/>
    </mc:Choice>
    <mc:Fallback xmlns="">
      <p:transition spd="slow" advTm="2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the Numbers Airline Travel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2E9DCE-C2C3-4B73-B8AC-68A1F0A07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558084"/>
            <a:ext cx="2016224" cy="283270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Airline Safety Statics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Graphic 2" descr="Gauge">
            <a:extLst>
              <a:ext uri="{FF2B5EF4-FFF2-40B4-BE49-F238E27FC236}">
                <a16:creationId xmlns:a16="http://schemas.microsoft.com/office/drawing/2014/main" id="{01AA63EC-B2AE-4BEC-9DB0-C143B8197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288" y="3943912"/>
            <a:ext cx="1069264" cy="1069264"/>
          </a:xfrm>
          <a:prstGeom prst="rect">
            <a:avLst/>
          </a:prstGeom>
        </p:spPr>
      </p:pic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81E06F82-DE42-46AE-8A7B-49CB0C2836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288" y="1124744"/>
            <a:ext cx="1069268" cy="1069268"/>
          </a:xfrm>
          <a:prstGeom prst="rect">
            <a:avLst/>
          </a:prstGeom>
        </p:spPr>
      </p:pic>
      <p:pic>
        <p:nvPicPr>
          <p:cNvPr id="8" name="Graphic 7" descr="Airplane">
            <a:extLst>
              <a:ext uri="{FF2B5EF4-FFF2-40B4-BE49-F238E27FC236}">
                <a16:creationId xmlns:a16="http://schemas.microsoft.com/office/drawing/2014/main" id="{0E4329CC-095C-493F-8C4C-51C7C7EB5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9288" y="2492896"/>
            <a:ext cx="1069264" cy="1069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07DCB8-027C-4CD7-A900-FF4EF5CA9E72}"/>
              </a:ext>
            </a:extLst>
          </p:cNvPr>
          <p:cNvSpPr txBox="1"/>
          <p:nvPr/>
        </p:nvSpPr>
        <p:spPr>
          <a:xfrm>
            <a:off x="2274526" y="1455167"/>
            <a:ext cx="625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4.5 Billion Passengers Safely Few in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9B7B0-82BE-4482-9AC6-9EB7E9383864}"/>
              </a:ext>
            </a:extLst>
          </p:cNvPr>
          <p:cNvSpPr txBox="1"/>
          <p:nvPr/>
        </p:nvSpPr>
        <p:spPr>
          <a:xfrm>
            <a:off x="2274526" y="2835699"/>
            <a:ext cx="62579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40.3 Million Flights Safely Flown in 2020</a:t>
            </a:r>
          </a:p>
          <a:p>
            <a:r>
              <a:rPr lang="en-US" sz="1400" b="1" dirty="0">
                <a:solidFill>
                  <a:srgbClr val="FF9933"/>
                </a:solidFill>
              </a:rPr>
              <a:t>Accident rate down to 1.71 per million flights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FD8F7-C644-46AE-B24C-08E45A201D04}"/>
              </a:ext>
            </a:extLst>
          </p:cNvPr>
          <p:cNvCxnSpPr/>
          <p:nvPr/>
        </p:nvCxnSpPr>
        <p:spPr>
          <a:xfrm>
            <a:off x="2130510" y="1253951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C463FF-2EFB-48D6-BF8E-B9E795140ED6}"/>
              </a:ext>
            </a:extLst>
          </p:cNvPr>
          <p:cNvCxnSpPr/>
          <p:nvPr/>
        </p:nvCxnSpPr>
        <p:spPr>
          <a:xfrm>
            <a:off x="2130510" y="4083253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8EEBA4-61B9-437E-8F13-A692706F70AE}"/>
              </a:ext>
            </a:extLst>
          </p:cNvPr>
          <p:cNvCxnSpPr/>
          <p:nvPr/>
        </p:nvCxnSpPr>
        <p:spPr>
          <a:xfrm>
            <a:off x="2130510" y="2636912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7589EF-6DE5-45F8-9C6C-CE6D1932954A}"/>
              </a:ext>
            </a:extLst>
          </p:cNvPr>
          <p:cNvSpPr txBox="1"/>
          <p:nvPr/>
        </p:nvSpPr>
        <p:spPr>
          <a:xfrm>
            <a:off x="2274526" y="4116640"/>
            <a:ext cx="625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1 in 18.56 Million  the odds of being a accident in airplane</a:t>
            </a:r>
          </a:p>
        </p:txBody>
      </p:sp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EF9EF385-7267-4E90-B5B6-FC5ED99001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288" y="5301208"/>
            <a:ext cx="1094420" cy="10944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0FDD5F-E287-476A-8398-CB7220E8B3DE}"/>
              </a:ext>
            </a:extLst>
          </p:cNvPr>
          <p:cNvSpPr txBox="1"/>
          <p:nvPr/>
        </p:nvSpPr>
        <p:spPr>
          <a:xfrm>
            <a:off x="2274526" y="5584911"/>
            <a:ext cx="625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1 in 107 odds of being in a car accident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5D7F13-3F65-4B41-B3CC-3C868FB32BAC}"/>
              </a:ext>
            </a:extLst>
          </p:cNvPr>
          <p:cNvCxnSpPr/>
          <p:nvPr/>
        </p:nvCxnSpPr>
        <p:spPr>
          <a:xfrm>
            <a:off x="2123728" y="5383696"/>
            <a:ext cx="0" cy="8640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9AA21B-ECC4-427A-A6AE-B9D946699B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54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47"/>
    </mc:Choice>
    <mc:Fallback xmlns="">
      <p:transition spd="slow" advTm="3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/>
      <p:bldP spid="19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 Spend on Safety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2E9DCE-C2C3-4B73-B8AC-68A1F0A07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560337"/>
            <a:ext cx="2808312" cy="287437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</a:rPr>
              <a:t>Top 4 Airlines Spent on Safety</a:t>
            </a:r>
            <a:endParaRPr lang="tr-T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EE321-92E2-413E-9767-44A44BBEA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836712"/>
            <a:ext cx="6438010" cy="4248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5A662-588F-4932-9A43-45E3B10F5AB2}"/>
              </a:ext>
            </a:extLst>
          </p:cNvPr>
          <p:cNvSpPr txBox="1"/>
          <p:nvPr/>
        </p:nvSpPr>
        <p:spPr>
          <a:xfrm>
            <a:off x="3851920" y="2132856"/>
            <a:ext cx="1440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9933"/>
                </a:solidFill>
              </a:rPr>
              <a:t>3.13 Billion</a:t>
            </a:r>
            <a:r>
              <a:rPr lang="en-US" b="1" dirty="0"/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Total Spend on Safety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7C059-3703-4330-B193-0997AA8218C4}"/>
              </a:ext>
            </a:extLst>
          </p:cNvPr>
          <p:cNvSpPr txBox="1"/>
          <p:nvPr/>
        </p:nvSpPr>
        <p:spPr>
          <a:xfrm>
            <a:off x="1013689" y="5157192"/>
            <a:ext cx="7230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Third largest expenditure for airlines is on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Safety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Airlines are expected to spend billions more on newer airlines to modernize their fleets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D443EE-F102-4C95-8F6D-FE5875E7C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38"/>
    </mc:Choice>
    <mc:Fallback xmlns="">
      <p:transition spd="slow" advTm="2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>
            <a:extLst>
              <a:ext uri="{FF2B5EF4-FFF2-40B4-BE49-F238E27FC236}">
                <a16:creationId xmlns:a16="http://schemas.microsoft.com/office/drawing/2014/main" id="{5E1890AD-ED85-49DE-ABBA-CBD89C73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5CF0287B-180F-4F93-9961-F0E06E2DA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4222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29187-81C9-42AF-B5B3-FF5BAAD2557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s-ES" altLang="en-US" sz="1400"/>
          </a:p>
        </p:txBody>
      </p:sp>
      <p:sp>
        <p:nvSpPr>
          <p:cNvPr id="5124" name="TextBox 8">
            <a:extLst>
              <a:ext uri="{FF2B5EF4-FFF2-40B4-BE49-F238E27FC236}">
                <a16:creationId xmlns:a16="http://schemas.microsoft.com/office/drawing/2014/main" id="{8A6BD11E-14AB-4BBD-9B2C-C0819B4F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94021-B0C2-4F22-A8E4-A515D7F7B704}"/>
              </a:ext>
            </a:extLst>
          </p:cNvPr>
          <p:cNvSpPr txBox="1"/>
          <p:nvPr/>
        </p:nvSpPr>
        <p:spPr>
          <a:xfrm>
            <a:off x="742950" y="144463"/>
            <a:ext cx="41036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Comments</a:t>
            </a:r>
            <a:endParaRPr lang="en-US" sz="2000" dirty="0">
              <a:solidFill>
                <a:srgbClr val="FF99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2C1322-41BA-4B33-8F41-DA5015D8D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2119">
            <a:off x="1985898" y="3825662"/>
            <a:ext cx="1217472" cy="1689683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</p:pic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E187FAFC-B7EF-42D9-9E7B-9F4E807E74F6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43485" y="5170637"/>
            <a:ext cx="1370250" cy="986408"/>
          </a:xfrm>
          <a:prstGeom prst="line">
            <a:avLst/>
          </a:prstGeom>
          <a:ln w="28575">
            <a:solidFill>
              <a:srgbClr val="FF993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TextBox 5128">
            <a:extLst>
              <a:ext uri="{FF2B5EF4-FFF2-40B4-BE49-F238E27FC236}">
                <a16:creationId xmlns:a16="http://schemas.microsoft.com/office/drawing/2014/main" id="{1BD743C8-472A-4E5C-86D4-E4B276A8DA96}"/>
              </a:ext>
            </a:extLst>
          </p:cNvPr>
          <p:cNvSpPr txBox="1"/>
          <p:nvPr/>
        </p:nvSpPr>
        <p:spPr>
          <a:xfrm rot="19373887">
            <a:off x="514404" y="4203345"/>
            <a:ext cx="492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Airline Travel still the safest way to travel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2F77BF-D2FC-4C4F-896B-50B74BE48C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6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3"/>
    </mc:Choice>
    <mc:Fallback xmlns="">
      <p:transition spd="slow" advTm="23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1.48148E-6 L 0.47083 -0.46991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-234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4724 -0.46782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-234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1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>
            <a:extLst>
              <a:ext uri="{FF2B5EF4-FFF2-40B4-BE49-F238E27FC236}">
                <a16:creationId xmlns:a16="http://schemas.microsoft.com/office/drawing/2014/main" id="{6A148013-7421-456C-B3A1-B6F4AC5F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6165850"/>
            <a:ext cx="9493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8">
            <a:extLst>
              <a:ext uri="{FF2B5EF4-FFF2-40B4-BE49-F238E27FC236}">
                <a16:creationId xmlns:a16="http://schemas.microsoft.com/office/drawing/2014/main" id="{A5D7C18A-40FB-419E-B602-C600C07C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143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Bahnschrift Light Condensed" panose="020B0502040204020203" pitchFamily="34" charset="0"/>
              </a:rPr>
              <a:t>Montego Airline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87F305E-04DD-4CFF-9A1C-999C6C305D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925" y="6245225"/>
            <a:ext cx="360363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D96FBB-C377-45AC-A71F-516C5BADB3C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s-ES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0E59D-7D2E-4FB9-9A07-5D30822D714A}"/>
              </a:ext>
            </a:extLst>
          </p:cNvPr>
          <p:cNvSpPr txBox="1"/>
          <p:nvPr/>
        </p:nvSpPr>
        <p:spPr>
          <a:xfrm>
            <a:off x="2179638" y="1916113"/>
            <a:ext cx="47688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 dirty="0">
                <a:solidFill>
                  <a:srgbClr val="FF9933"/>
                </a:solidFill>
              </a:rPr>
              <a:t>Thank You.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50EB50-5E6D-4F78-9F1A-EDA681EA2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"/>
    </mc:Choice>
    <mc:Fallback xmlns="">
      <p:transition spd="slow" advTm="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2.4|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"/>
</p:tagLst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16240</TotalTime>
  <Words>291</Words>
  <Application>Microsoft Office PowerPoint</Application>
  <PresentationFormat>On-screen Show (4:3)</PresentationFormat>
  <Paragraphs>64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Light Condensed</vt:lpstr>
      <vt:lpstr>Calibri</vt:lpstr>
      <vt:lpstr>Open Sans</vt:lpstr>
      <vt:lpstr>Wingdings</vt:lpstr>
      <vt:lpstr>Diseño predeterminado</vt:lpstr>
      <vt:lpstr>PowerPoint Presentation</vt:lpstr>
      <vt:lpstr>Airline Phases</vt:lpstr>
      <vt:lpstr>Fatalities by different Commercial Travel Modes</vt:lpstr>
      <vt:lpstr>Airline Accidents by Manufacturer</vt:lpstr>
      <vt:lpstr>Number of Accidents in the Last 10 Years</vt:lpstr>
      <vt:lpstr>Airline Safety Statics</vt:lpstr>
      <vt:lpstr>Top 4 Airlines Spent on Safety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creator>Free PPT Backgrounds</dc:creator>
  <dc:description>Free PPT Backgrounds_x000d_
http://www.freepptbackgrounds.net</dc:description>
  <cp:lastModifiedBy>Tushar Muley</cp:lastModifiedBy>
  <cp:revision>865</cp:revision>
  <dcterms:created xsi:type="dcterms:W3CDTF">2010-05-23T14:28:12Z</dcterms:created>
  <dcterms:modified xsi:type="dcterms:W3CDTF">2022-02-12T05:14:52Z</dcterms:modified>
</cp:coreProperties>
</file>